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9" r:id="rId8"/>
    <p:sldId id="270" r:id="rId9"/>
    <p:sldId id="271" r:id="rId10"/>
    <p:sldId id="272" r:id="rId11"/>
    <p:sldId id="273" r:id="rId12"/>
    <p:sldId id="27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8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AF89-0F57-46A0-A210-48EB14AFD44B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E605-2753-479C-BA3C-05ADF16E93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AF89-0F57-46A0-A210-48EB14AFD44B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E605-2753-479C-BA3C-05ADF16E93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AF89-0F57-46A0-A210-48EB14AFD44B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E605-2753-479C-BA3C-05ADF16E93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AF89-0F57-46A0-A210-48EB14AFD44B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E605-2753-479C-BA3C-05ADF16E93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AF89-0F57-46A0-A210-48EB14AFD44B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E605-2753-479C-BA3C-05ADF16E93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AF89-0F57-46A0-A210-48EB14AFD44B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E605-2753-479C-BA3C-05ADF16E93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AF89-0F57-46A0-A210-48EB14AFD44B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E605-2753-479C-BA3C-05ADF16E93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AF89-0F57-46A0-A210-48EB14AFD44B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E605-2753-479C-BA3C-05ADF16E93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AF89-0F57-46A0-A210-48EB14AFD44B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E605-2753-479C-BA3C-05ADF16E93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AF89-0F57-46A0-A210-48EB14AFD44B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E605-2753-479C-BA3C-05ADF16E93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AF89-0F57-46A0-A210-48EB14AFD44B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E605-2753-479C-BA3C-05ADF16E93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BAF89-0F57-46A0-A210-48EB14AFD44B}" type="datetimeFigureOut">
              <a:rPr lang="en-US" smtClean="0"/>
              <a:pPr/>
              <a:t>8/10/2013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1E605-2753-479C-BA3C-05ADF16E93A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0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CEDAR SPRINGS DAM IMPROVEMENTS</a:t>
            </a:r>
          </a:p>
        </p:txBody>
      </p:sp>
      <p:sp>
        <p:nvSpPr>
          <p:cNvPr id="4103" name="Rectangle 7" descr="Rectangle: Click to edit Master text styles&#10;Second level&#10;Third level&#10;Fourth level&#10;Fifth level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John G. Gauthiere, P.E.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utoUpdateAnimBg="0"/>
      <p:bldP spid="4103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6147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Cedar Springs Dam Background</a:t>
            </a:r>
          </a:p>
        </p:txBody>
      </p:sp>
      <p:sp>
        <p:nvSpPr>
          <p:cNvPr id="6148" name="Rectangle 7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400" smtClean="0"/>
              <a:t>Important Fire Protection Water Source for Cedar Springs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400" smtClean="0"/>
              <a:t>Provides Residents with Various Recreational Opportunities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400" smtClean="0"/>
              <a:t>Aesthetics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400" smtClean="0"/>
              <a:t>Habitat for Fish and Wildlife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400" smtClean="0"/>
              <a:t>Increases Real Estate Values 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400" smtClean="0"/>
              <a:t>Fire Insurance Cost Influence</a:t>
            </a:r>
          </a:p>
          <a:p>
            <a:pPr eaLnBrk="1" hangingPunct="1"/>
            <a:endParaRPr lang="en-US" smtClean="0"/>
          </a:p>
        </p:txBody>
      </p:sp>
      <p:pic>
        <p:nvPicPr>
          <p:cNvPr id="6149" name="Picture 11" descr="C:\Documents and Settings\John\Desktop\FILES FROM JOHN II\Engineering\Cedar Springs\Photos May 24 2013\Cedar Springs Dam May 24 2013 010 (Small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3505200"/>
            <a:ext cx="33020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7171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Cedar Springs Dam Facts</a:t>
            </a:r>
          </a:p>
        </p:txBody>
      </p:sp>
      <p:sp>
        <p:nvSpPr>
          <p:cNvPr id="7172" name="Rectangle 7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mtClean="0"/>
              <a:t>Dam was completed in 1969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mtClean="0"/>
              <a:t>Lake covers 3.6 surface acres @ 6,900’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mtClean="0"/>
              <a:t>Lake holds 38.12 acre-feet  or 12,400,000 MG of water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mtClean="0"/>
              <a:t>Filled by 1,670 acre drainage basin and various springs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mtClean="0"/>
              <a:t>Regulated by the State Engineer’s Office for Dam Safety – Low Hazard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Cedar Springs Dam Facts</a:t>
            </a:r>
          </a:p>
        </p:txBody>
      </p:sp>
      <p:sp>
        <p:nvSpPr>
          <p:cNvPr id="8196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7924800" cy="41910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Adjudicated water right of 38.12 acre-ft.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Water Court Case No. W-7530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Appropriation date is June 25, 1968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Decreed for domestic use, stock watering, piscatorial, recreational, municipal use, and irrigation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9219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Dam Maintenance Issues</a:t>
            </a:r>
          </a:p>
        </p:txBody>
      </p:sp>
      <p:sp>
        <p:nvSpPr>
          <p:cNvPr id="9220" name="Rectangle 7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7772400" cy="44958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800" smtClean="0"/>
              <a:t>Last inspection by State  - Dec. 5, 2012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800" smtClean="0">
                <a:latin typeface="Arial" charset="0"/>
              </a:rPr>
              <a:t>The valve stem is bent due to ice action</a:t>
            </a:r>
            <a:endParaRPr lang="en-US" sz="2800" smtClean="0"/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800" smtClean="0">
                <a:latin typeface="Arial" charset="0"/>
              </a:rPr>
              <a:t>Erosion is occurring around and under the concrete valve pedestal</a:t>
            </a:r>
            <a:endParaRPr lang="en-US" sz="2800" smtClean="0"/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800" smtClean="0">
                <a:latin typeface="Arial" charset="0"/>
              </a:rPr>
              <a:t>Valve not been operated in several years</a:t>
            </a:r>
            <a:endParaRPr lang="en-US" sz="2800" smtClean="0"/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800" smtClean="0"/>
              <a:t>Corrugated metal pipe outlet is 44-years old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800" smtClean="0"/>
              <a:t>Need to provide additional riprap 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800" smtClean="0"/>
              <a:t>Brush and tree removal required on dam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Inspections</a:t>
            </a:r>
          </a:p>
        </p:txBody>
      </p:sp>
      <p:sp>
        <p:nvSpPr>
          <p:cNvPr id="10244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Video the internal condition of the dam outlet pipe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Dive inspection of the outlet gate, gate stem, lift equipment and vent pipe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Examples of Outlet Pipe Failure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524000"/>
            <a:ext cx="3962400" cy="253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524000"/>
            <a:ext cx="3581400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4114800"/>
            <a:ext cx="3124200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4191000"/>
            <a:ext cx="3733800" cy="218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848600" cy="990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600" smtClean="0"/>
              <a:t>Undetected Corrosion of CMPs Is One of the Primary Causes of Dam Failure</a:t>
            </a:r>
            <a:r>
              <a:rPr lang="en-US" sz="4000" i="1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graphicFrame>
        <p:nvGraphicFramePr>
          <p:cNvPr id="1026" name="Object 7"/>
          <p:cNvGraphicFramePr>
            <a:graphicFrameLocks noChangeAspect="1"/>
          </p:cNvGraphicFramePr>
          <p:nvPr/>
        </p:nvGraphicFramePr>
        <p:xfrm>
          <a:off x="1371600" y="1600200"/>
          <a:ext cx="6132513" cy="4322763"/>
        </p:xfrm>
        <a:graphic>
          <a:graphicData uri="http://schemas.openxmlformats.org/presentationml/2006/ole">
            <p:oleObj spid="_x0000_s1026" name="Bitmap Image" r:id="rId3" imgW="8000000" imgH="5638095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 smtClean="0"/>
              <a:t>Dive Inspection of Gate and Lift Equipment</a:t>
            </a:r>
          </a:p>
        </p:txBody>
      </p:sp>
      <p:pic>
        <p:nvPicPr>
          <p:cNvPr id="17412" name="Picture 4" descr="C:\Documents and Settings\John\Desktop\FILES FROM JOHN II\Engineering\Cedar Springs\SEO\PHOTO OF GATE FROM T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828800"/>
            <a:ext cx="2801938" cy="3827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C:\Documents and Settings\John\Desktop\FILES FROM JOHN II\Engineering\Cedar Springs\SEO\PHOTO OF TRASH RAC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1828800"/>
            <a:ext cx="3609975" cy="167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 descr="C:\Documents and Settings\John\Desktop\FILES FROM JOHN II\Engineering\Cedar Springs\SEO\PHOTO OF US DAM FACE EMPT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3657600"/>
            <a:ext cx="3582988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2057400" y="5791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sz="2400">
                <a:solidFill>
                  <a:schemeClr val="tx2"/>
                </a:solidFill>
              </a:rPr>
              <a:t>1974 Photos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 smtClean="0"/>
              <a:t>Dive Inspection of Gate and Lift Equipment</a:t>
            </a:r>
          </a:p>
        </p:txBody>
      </p:sp>
      <p:pic>
        <p:nvPicPr>
          <p:cNvPr id="18436" name="Picture 7" descr="E:\PHOTO FILE\Diving\div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600200"/>
            <a:ext cx="3657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 Box 8"/>
          <p:cNvSpPr txBox="1">
            <a:spLocks noChangeArrowheads="1"/>
          </p:cNvSpPr>
          <p:nvPr/>
        </p:nvSpPr>
        <p:spPr bwMode="auto">
          <a:xfrm>
            <a:off x="4724400" y="1752600"/>
            <a:ext cx="35814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sz="2400"/>
              <a:t>FOUR MAN CREW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sz="2400"/>
              <a:t> John Ivie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sz="2400"/>
              <a:t> Dive Engineer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sz="2400"/>
              <a:t> Backup Diver 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US" sz="2400"/>
              <a:t> Comm. Operator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 smtClean="0"/>
              <a:t>Dive Inspection of Gate and Lift Equipment</a:t>
            </a:r>
          </a:p>
        </p:txBody>
      </p:sp>
      <p:pic>
        <p:nvPicPr>
          <p:cNvPr id="19460" name="Picture 4" descr="C:\Documents and Settings\John\Desktop\FILES FROM JOHN II\Engineering\Cedar Springs\DIVE INSPECTION JULY 1 2013\CEDAR SPRINGS DAM Drawing 2 DAM CROSS 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524000"/>
            <a:ext cx="7543800" cy="488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 smtClean="0"/>
              <a:t>Dive Inspection of Gate and Lift Equipment</a:t>
            </a:r>
          </a:p>
        </p:txBody>
      </p:sp>
      <p:pic>
        <p:nvPicPr>
          <p:cNvPr id="20484" name="Picture 4" descr="C:\Documents and Settings\John\Desktop\TUMBLESON DAM DRAINING PHOTOS 11-9-2009\TUMBLESON DAM 11-09-2009 018 (Medium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600200"/>
            <a:ext cx="29718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 descr="C:\Documents and Settings\John\Desktop\FILES FROM JOHN II\Engineering\Cedar Springs\EXAMPLE PICTURES\Corros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1600200"/>
            <a:ext cx="29718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6" descr="C:\Documents and Settings\John\Desktop\FILES FROM JOHN II\Engineering\Cedar Springs\DIVE INSPECTION JULY 1 2013\BROKEN STEM ENCASEMENT PIP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0800" y="3886200"/>
            <a:ext cx="41148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338</Words>
  <Application>Microsoft Office PowerPoint</Application>
  <PresentationFormat>On-screen Show (4:3)</PresentationFormat>
  <Paragraphs>55</Paragraphs>
  <Slides>12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Office Theme</vt:lpstr>
      <vt:lpstr>Bitmap Image</vt:lpstr>
      <vt:lpstr>CEDAR SPRINGS DAM IMPROVEMENTS</vt:lpstr>
      <vt:lpstr>Cedar Springs Dam Background</vt:lpstr>
      <vt:lpstr>Cedar Springs Dam Facts</vt:lpstr>
      <vt:lpstr>Cedar Springs Dam Facts</vt:lpstr>
      <vt:lpstr>Dam Maintenance Issues</vt:lpstr>
      <vt:lpstr>Inspections</vt:lpstr>
      <vt:lpstr>Examples of Outlet Pipe Failure</vt:lpstr>
      <vt:lpstr>Undetected Corrosion of CMPs Is One of the Primary Causes of Dam Failure </vt:lpstr>
      <vt:lpstr>Dive Inspection of Gate and Lift Equipment</vt:lpstr>
      <vt:lpstr>Dive Inspection of Gate and Lift Equipment</vt:lpstr>
      <vt:lpstr>Dive Inspection of Gate and Lift Equipment</vt:lpstr>
      <vt:lpstr>Dive Inspection of Gate and Lift Equipment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4</cp:revision>
  <dcterms:created xsi:type="dcterms:W3CDTF">2013-08-09T20:58:27Z</dcterms:created>
  <dcterms:modified xsi:type="dcterms:W3CDTF">2013-08-10T20:38:25Z</dcterms:modified>
</cp:coreProperties>
</file>